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utfit Extra Bold" panose="020B0604020202020204" charset="0"/>
      <p:regular r:id="rId18"/>
    </p:embeddedFont>
    <p:embeddedFont>
      <p:font typeface="Outfit Light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6616" autoAdjust="0"/>
  </p:normalViewPr>
  <p:slideViewPr>
    <p:cSldViewPr snapToGrid="0" snapToObjects="1">
      <p:cViewPr varScale="1">
        <p:scale>
          <a:sx n="91" d="100"/>
          <a:sy n="91" d="100"/>
        </p:scale>
        <p:origin x="61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5650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94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6975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Название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54160"/>
            <a:ext cx="2072759" cy="426244"/>
          </a:xfrm>
          <a:prstGeom prst="roundRect">
            <a:avLst>
              <a:gd name="adj" fmla="val 17880"/>
            </a:avLst>
          </a:prstGeom>
          <a:solidFill>
            <a:srgbClr val="D7D2F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416278" y="3822144"/>
            <a:ext cx="18005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НАПРАВЛЕНИЕ ФСИ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8466296" y="3746540"/>
            <a:ext cx="881896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5E4CE6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8610005" y="3822144"/>
            <a:ext cx="5944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АВТОР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9461540" y="3746540"/>
            <a:ext cx="99941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5E4CE6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9605248" y="3822144"/>
            <a:ext cx="7119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ГРУППА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80190" y="444317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Короткий слоган проекта: инновационное решение для целевой аудитории, обеспечивающее измеримые результаты и конкретную пользу.</a:t>
            </a:r>
            <a:endParaRPr lang="en-US" sz="1750" dirty="0"/>
          </a:p>
        </p:txBody>
      </p:sp>
      <p:pic>
        <p:nvPicPr>
          <p:cNvPr id="12" name="Рисунок 11" descr="Smart Home: Умни устройства и сигурност - bTV Media Group - bTV">
            <a:extLst>
              <a:ext uri="{FF2B5EF4-FFF2-40B4-BE49-F238E27FC236}">
                <a16:creationId xmlns:a16="http://schemas.microsoft.com/office/drawing/2014/main" id="{C58A5155-6C47-27D0-C5A5-0504759CC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5521"/>
          <a:stretch>
            <a:fillRect/>
          </a:stretch>
        </p:blipFill>
        <p:spPr>
          <a:xfrm>
            <a:off x="0" y="-2382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40556"/>
            <a:ext cx="7110532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Итоги и следующие шаги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2241" y="1701641"/>
            <a:ext cx="212288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82241" y="2039541"/>
            <a:ext cx="4222790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782241" y="2191345"/>
            <a:ext cx="3011805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Текущие достижения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82241" y="2642235"/>
            <a:ext cx="4222790" cy="1972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 итогам </a:t>
            </a:r>
            <a:r>
              <a:rPr lang="en-US" sz="16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практики</a:t>
            </a: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_________________________________________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203746" y="1701641"/>
            <a:ext cx="212288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203746" y="2039541"/>
            <a:ext cx="4222790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5203746" y="2191345"/>
            <a:ext cx="3962876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Следующий шаг (неделя 1–2)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203746" y="2642235"/>
            <a:ext cx="4222790" cy="164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Оптимизация </a:t>
            </a:r>
            <a:r>
              <a:rPr lang="en-US" sz="16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производительности</a:t>
            </a: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_______________________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625251" y="1701641"/>
            <a:ext cx="212288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25251" y="2039541"/>
            <a:ext cx="4222790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9625251" y="2191345"/>
            <a:ext cx="403455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Планы развития (неделя 3–4)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625251" y="2642235"/>
            <a:ext cx="4222790" cy="131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Подготовка к __________________________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82241" y="5103478"/>
            <a:ext cx="13065919" cy="34052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782241" y="5435560"/>
            <a:ext cx="287690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Источники и ссылки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782241" y="6065401"/>
            <a:ext cx="13065919" cy="131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Исследование рынка: [название, год]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Технические спецификации: [документация]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Академические публикации: [статьи по теме]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Аналитические отчёты: [отраслевая аналитика]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3553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Проблема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9584888" y="1815584"/>
            <a:ext cx="328433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Формулировка проблемы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584888" y="2280642"/>
            <a:ext cx="4259223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 [контекст/область] при [условия/ситуация] возникает [проблема/барьер], поскольку [причина/механизм возникновения].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9584888" y="3320772"/>
            <a:ext cx="4259223" cy="1882021"/>
          </a:xfrm>
          <a:prstGeom prst="roundRect">
            <a:avLst>
              <a:gd name="adj" fmla="val 4303"/>
            </a:avLst>
          </a:prstGeom>
          <a:solidFill>
            <a:srgbClr val="C3BCF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651" y="3598664"/>
            <a:ext cx="240983" cy="1927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11395" y="3532703"/>
            <a:ext cx="3439954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Ключевые факты:</a:t>
            </a:r>
            <a:r>
              <a:rPr lang="en-US" sz="15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Статистические данные показывают значимость проблемы (источник: исследование 2024). Проблема затрагивает конкретные группы пользователей.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9584888" y="538710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Последствия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9584888" y="5852160"/>
            <a:ext cx="4259223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Основные страдающие стороны: конечные пользователи, организации, бизнес-процессы. Критические последствия включают потери времени, ресурсов и снижение эффективности.</a:t>
            </a:r>
            <a:endParaRPr lang="en-US" sz="1500" dirty="0"/>
          </a:p>
        </p:txBody>
      </p:sp>
      <p:pic>
        <p:nvPicPr>
          <p:cNvPr id="11" name="Рисунок 10" descr="Технологические решения в проектировании: что это такое, задачи и этапы  создания проекта - на zwsoft.ru">
            <a:extLst>
              <a:ext uri="{FF2B5EF4-FFF2-40B4-BE49-F238E27FC236}">
                <a16:creationId xmlns:a16="http://schemas.microsoft.com/office/drawing/2014/main" id="{89DC4781-7886-CEC5-8C15-1F1A2BD0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50" r="12583"/>
          <a:stretch>
            <a:fillRect/>
          </a:stretch>
        </p:blipFill>
        <p:spPr>
          <a:xfrm>
            <a:off x="1417320" y="1815584"/>
            <a:ext cx="7066121" cy="5191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7620"/>
            <a:ext cx="611338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Цель и задачи проекта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269093"/>
            <a:ext cx="4225052" cy="2726174"/>
          </a:xfrm>
          <a:prstGeom prst="roundRect">
            <a:avLst>
              <a:gd name="adj" fmla="val 4025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793790" y="2246233"/>
            <a:ext cx="4225052" cy="91440"/>
          </a:xfrm>
          <a:prstGeom prst="roundRect">
            <a:avLst>
              <a:gd name="adj" fmla="val 93767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2600146" y="196298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2783860" y="2116098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20723" y="27793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Главная цель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20723" y="3208377"/>
            <a:ext cx="3771186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Достижение измеримого результата: конкретный показатель улучшения процесса/системы к определённому сроку с количественной метрикой эффективности.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02555" y="2269093"/>
            <a:ext cx="4225171" cy="2726174"/>
          </a:xfrm>
          <a:prstGeom prst="roundRect">
            <a:avLst>
              <a:gd name="adj" fmla="val 4025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8"/>
          <p:cNvSpPr/>
          <p:nvPr/>
        </p:nvSpPr>
        <p:spPr>
          <a:xfrm>
            <a:off x="5202555" y="2246233"/>
            <a:ext cx="4225171" cy="91440"/>
          </a:xfrm>
          <a:prstGeom prst="roundRect">
            <a:avLst>
              <a:gd name="adj" fmla="val 93767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9"/>
          <p:cNvSpPr/>
          <p:nvPr/>
        </p:nvSpPr>
        <p:spPr>
          <a:xfrm>
            <a:off x="7008912" y="196298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7192625" y="2116098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429488" y="2779395"/>
            <a:ext cx="377130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Разработка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…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29488" y="3527227"/>
            <a:ext cx="3771305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Создание технологической </a:t>
            </a:r>
            <a:r>
              <a:rPr lang="en-US" sz="16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основы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611439" y="2269093"/>
            <a:ext cx="4225171" cy="2726174"/>
          </a:xfrm>
          <a:prstGeom prst="roundRect">
            <a:avLst>
              <a:gd name="adj" fmla="val 4025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4"/>
          <p:cNvSpPr/>
          <p:nvPr/>
        </p:nvSpPr>
        <p:spPr>
          <a:xfrm>
            <a:off x="9611439" y="2246233"/>
            <a:ext cx="4225171" cy="91440"/>
          </a:xfrm>
          <a:prstGeom prst="roundRect">
            <a:avLst>
              <a:gd name="adj" fmla="val 93767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5"/>
          <p:cNvSpPr/>
          <p:nvPr/>
        </p:nvSpPr>
        <p:spPr>
          <a:xfrm>
            <a:off x="11417796" y="196298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6"/>
          <p:cNvSpPr/>
          <p:nvPr/>
        </p:nvSpPr>
        <p:spPr>
          <a:xfrm>
            <a:off x="11601510" y="2116098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838373" y="2779395"/>
            <a:ext cx="295775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Сбор и </a:t>
            </a: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анализ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…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38373" y="3208377"/>
            <a:ext cx="3771305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Формирование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…..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93790" y="5485090"/>
            <a:ext cx="6429494" cy="1786771"/>
          </a:xfrm>
          <a:prstGeom prst="roundRect">
            <a:avLst>
              <a:gd name="adj" fmla="val 6141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Shape 20"/>
          <p:cNvSpPr/>
          <p:nvPr/>
        </p:nvSpPr>
        <p:spPr>
          <a:xfrm>
            <a:off x="793790" y="5462230"/>
            <a:ext cx="6429494" cy="91440"/>
          </a:xfrm>
          <a:prstGeom prst="roundRect">
            <a:avLst>
              <a:gd name="adj" fmla="val 93767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Shape 21"/>
          <p:cNvSpPr/>
          <p:nvPr/>
        </p:nvSpPr>
        <p:spPr>
          <a:xfrm>
            <a:off x="3702308" y="517898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Text 22"/>
          <p:cNvSpPr/>
          <p:nvPr/>
        </p:nvSpPr>
        <p:spPr>
          <a:xfrm>
            <a:off x="3886021" y="5332095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1020723" y="5995392"/>
            <a:ext cx="482679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Разработка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…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020723" y="6424374"/>
            <a:ext cx="597562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Реализация основного функционала: алгоритмы обработки, пользовательский интерфейс, интеграционные модули.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406997" y="5485090"/>
            <a:ext cx="6429613" cy="1786771"/>
          </a:xfrm>
          <a:prstGeom prst="roundRect">
            <a:avLst>
              <a:gd name="adj" fmla="val 6141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Shape 26"/>
          <p:cNvSpPr/>
          <p:nvPr/>
        </p:nvSpPr>
        <p:spPr>
          <a:xfrm>
            <a:off x="7406997" y="5462230"/>
            <a:ext cx="6429613" cy="91440"/>
          </a:xfrm>
          <a:prstGeom prst="roundRect">
            <a:avLst>
              <a:gd name="adj" fmla="val 93767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9" name="Shape 27"/>
          <p:cNvSpPr/>
          <p:nvPr/>
        </p:nvSpPr>
        <p:spPr>
          <a:xfrm>
            <a:off x="10315635" y="517898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Text 28"/>
          <p:cNvSpPr/>
          <p:nvPr/>
        </p:nvSpPr>
        <p:spPr>
          <a:xfrm>
            <a:off x="10499348" y="5332095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7633930" y="5995392"/>
            <a:ext cx="366557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Тестирование и …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7633930" y="6424374"/>
            <a:ext cx="5975747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Проверка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38763"/>
            <a:ext cx="554450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Целевая аудитория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4419243"/>
            <a:ext cx="6419017" cy="3065145"/>
          </a:xfrm>
          <a:prstGeom prst="roundRect">
            <a:avLst>
              <a:gd name="adj" fmla="val 295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016794" y="4642247"/>
            <a:ext cx="404133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Сегмент целевой аудитории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16794" y="5101590"/>
            <a:ext cx="5973008" cy="1008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Роль:</a:t>
            </a: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специалисты/менеджеры в конкретной области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Контекст работы:</a:t>
            </a: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ежедневные задачи и процессы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KPI:</a:t>
            </a: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ключевые показатели эффективности работы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17475" y="4419243"/>
            <a:ext cx="6419136" cy="3065145"/>
          </a:xfrm>
          <a:prstGeom prst="roundRect">
            <a:avLst>
              <a:gd name="adj" fmla="val 295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7640479" y="4642247"/>
            <a:ext cx="319599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Персона пользователя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0479" y="5101590"/>
            <a:ext cx="5973128" cy="2016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Основные боли:</a:t>
            </a: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временные затраты, сложность процессов, отсутствие автоматизации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Ограничения:</a:t>
            </a: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бюджет, технические возможности, компетенции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Текущие инструменты:</a:t>
            </a: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существующие решения и их недостатки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7363"/>
            <a:ext cx="693348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Сценарий использования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61" y="3169444"/>
            <a:ext cx="7473077" cy="280416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0974" y="3883714"/>
            <a:ext cx="386003" cy="3860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7069" y="5292868"/>
            <a:ext cx="1127131" cy="217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Анализ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7839" y="3884437"/>
            <a:ext cx="386003" cy="3860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826576" y="5292868"/>
            <a:ext cx="1127130" cy="217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Обработка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5065" y="3884437"/>
            <a:ext cx="386004" cy="38600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413802" y="5292868"/>
            <a:ext cx="1127131" cy="217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Загрузка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2292" y="3884437"/>
            <a:ext cx="386004" cy="38600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001029" y="5292868"/>
            <a:ext cx="1127131" cy="217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Настройка</a:t>
            </a:r>
            <a:endParaRPr lang="en-US" sz="13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31799" y="3884437"/>
            <a:ext cx="386004" cy="38600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557376" y="5292868"/>
            <a:ext cx="1127131" cy="217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Вход</a:t>
            </a:r>
            <a:endParaRPr lang="en-US" sz="1350" dirty="0"/>
          </a:p>
        </p:txBody>
      </p:sp>
      <p:sp>
        <p:nvSpPr>
          <p:cNvPr id="14" name="Text 6"/>
          <p:cNvSpPr/>
          <p:nvPr/>
        </p:nvSpPr>
        <p:spPr>
          <a:xfrm>
            <a:off x="9602867" y="1904524"/>
            <a:ext cx="338709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Ключевые этапы Use Case</a:t>
            </a:r>
            <a:endParaRPr lang="en-US" sz="2000" dirty="0"/>
          </a:p>
        </p:txBody>
      </p:sp>
      <p:sp>
        <p:nvSpPr>
          <p:cNvPr id="15" name="Text 7"/>
          <p:cNvSpPr/>
          <p:nvPr/>
        </p:nvSpPr>
        <p:spPr>
          <a:xfrm>
            <a:off x="9602867" y="2407087"/>
            <a:ext cx="4241244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Пользователь проходит через серию последовательных шагов, каждый из которых добавляет ценность и приближает к конечному результату.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9602867" y="3831908"/>
            <a:ext cx="392453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Входные и выходные данные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9602867" y="4334470"/>
            <a:ext cx="4241244" cy="124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Входы: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исходные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Выходы: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обработанные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9602867" y="5759387"/>
            <a:ext cx="338828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Метрики эффективности</a:t>
            </a: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9602867" y="6261950"/>
            <a:ext cx="4241244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Время выполнения: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сокращение </a:t>
            </a:r>
            <a:r>
              <a:rPr lang="en-US" sz="16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…• </a:t>
            </a: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Точность: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повышение </a:t>
            </a:r>
            <a:r>
              <a:rPr lang="en-US" sz="16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до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…• </a:t>
            </a:r>
            <a:r>
              <a:rPr lang="en-US" sz="1600" b="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Снижение</a:t>
            </a: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ошибок: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1638"/>
            <a:ext cx="9776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Аналоги и конкурентный анализ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84045"/>
            <a:ext cx="13042821" cy="4280059"/>
          </a:xfrm>
          <a:prstGeom prst="roundRect">
            <a:avLst>
              <a:gd name="adj" fmla="val 22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801410" y="189166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1028343" y="203537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Критерий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203537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Аналог 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155061" y="203537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Аналог 2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369743" y="203537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Аналог 3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584424" y="2035373"/>
            <a:ext cx="20177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Наш проект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541984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1028343" y="268569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Скорость обработки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268569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Средняя (5 мин)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155061" y="268569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Низкая (10 мин)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369743" y="268569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Высокая (2 мин)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584424" y="2685693"/>
            <a:ext cx="20177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5E4CE6"/>
                </a:highlight>
                <a:latin typeface="Arimo" pitchFamily="34" charset="0"/>
                <a:ea typeface="Arimo" pitchFamily="34" charset="-122"/>
                <a:cs typeface="Arimo" pitchFamily="34" charset="-120"/>
              </a:rPr>
              <a:t>Очень высокая (30 сек)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55520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1028343" y="369891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Точность результатов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3698915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85%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155061" y="3698915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80%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369743" y="3698915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90%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584424" y="3698915"/>
            <a:ext cx="20177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5E4CE6"/>
                </a:highlight>
                <a:latin typeface="Arimo" pitchFamily="34" charset="0"/>
                <a:ea typeface="Arimo" pitchFamily="34" charset="-122"/>
                <a:cs typeface="Arimo" pitchFamily="34" charset="-120"/>
              </a:rPr>
              <a:t>95%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20552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Text 21"/>
          <p:cNvSpPr/>
          <p:nvPr/>
        </p:nvSpPr>
        <p:spPr>
          <a:xfrm>
            <a:off x="1028343" y="434923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Стоимость использования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940379" y="4349234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Высокая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155061" y="4349234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Средняя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369743" y="4349234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Высокая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584424" y="4349234"/>
            <a:ext cx="20177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5E4CE6"/>
                </a:highlight>
                <a:latin typeface="Arimo" pitchFamily="34" charset="0"/>
                <a:ea typeface="Arimo" pitchFamily="34" charset="-122"/>
                <a:cs typeface="Arimo" pitchFamily="34" charset="-120"/>
              </a:rPr>
              <a:t>Низкая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485584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9" name="Text 27"/>
          <p:cNvSpPr/>
          <p:nvPr/>
        </p:nvSpPr>
        <p:spPr>
          <a:xfrm>
            <a:off x="1028343" y="49995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Простота интеграции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4940379" y="499955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Сложная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7155061" y="499955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Средняя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369743" y="499955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Сложная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584424" y="4999553"/>
            <a:ext cx="20177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5E4CE6"/>
                </a:highlight>
                <a:latin typeface="Arimo" pitchFamily="34" charset="0"/>
                <a:ea typeface="Arimo" pitchFamily="34" charset="-122"/>
                <a:cs typeface="Arimo" pitchFamily="34" charset="-120"/>
              </a:rPr>
              <a:t>Простая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550616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5" name="Text 33"/>
          <p:cNvSpPr/>
          <p:nvPr/>
        </p:nvSpPr>
        <p:spPr>
          <a:xfrm>
            <a:off x="1028343" y="564987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Поддержка русского языка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4940379" y="564987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Частичная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7155061" y="564987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Нет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9369743" y="5649873"/>
            <a:ext cx="1753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Частичная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584424" y="5649873"/>
            <a:ext cx="20177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5E4CE6"/>
                </a:highlight>
                <a:latin typeface="Arimo" pitchFamily="34" charset="0"/>
                <a:ea typeface="Arimo" pitchFamily="34" charset="-122"/>
                <a:cs typeface="Arimo" pitchFamily="34" charset="-120"/>
              </a:rPr>
              <a:t>Полная</a:t>
            </a: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793790" y="641925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Вывод: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Существующие аналоги имеют критические ограничения в ….. Наш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проект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…, ………………………………………………………………………………………….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656"/>
            <a:ext cx="585799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План реализации проекта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303770" y="1465421"/>
            <a:ext cx="22860" cy="5703927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6636425" y="1645325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7123867" y="1465421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7187625" y="149727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338161" y="152388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Неделя 1–2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1866067"/>
            <a:ext cx="567082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Инициация: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………………………………………………………………..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83673" y="2580918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8"/>
          <p:cNvSpPr/>
          <p:nvPr/>
        </p:nvSpPr>
        <p:spPr>
          <a:xfrm>
            <a:off x="7123867" y="2401014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7187625" y="243286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165783" y="245947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Неделя 3–4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165783" y="2801660"/>
            <a:ext cx="567082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Прототипирование: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…………………………………………………………………….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636425" y="3418165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Shape 13"/>
          <p:cNvSpPr/>
          <p:nvPr/>
        </p:nvSpPr>
        <p:spPr>
          <a:xfrm>
            <a:off x="7123867" y="3238262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7187625" y="3270111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338161" y="329672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Неделя 5–7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93790" y="3638907"/>
            <a:ext cx="567082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Разработка: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……………………………………………….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483673" y="4255413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Shape 18"/>
          <p:cNvSpPr/>
          <p:nvPr/>
        </p:nvSpPr>
        <p:spPr>
          <a:xfrm>
            <a:off x="7123867" y="4075509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7187625" y="410735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165783" y="413396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Неделя 8–9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165783" y="4476155"/>
            <a:ext cx="567082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Тестирование: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……………………………………………………………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6636425" y="5092660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Shape 23"/>
          <p:cNvSpPr/>
          <p:nvPr/>
        </p:nvSpPr>
        <p:spPr>
          <a:xfrm>
            <a:off x="7123867" y="4912757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6" name="Text 24"/>
          <p:cNvSpPr/>
          <p:nvPr/>
        </p:nvSpPr>
        <p:spPr>
          <a:xfrm>
            <a:off x="7187625" y="494460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4338161" y="497121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Неделя 10–11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793790" y="5313402"/>
            <a:ext cx="567082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Пилот: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………………………………………………………..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7483673" y="5929908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Shape 28"/>
          <p:cNvSpPr/>
          <p:nvPr/>
        </p:nvSpPr>
        <p:spPr>
          <a:xfrm>
            <a:off x="7123867" y="5750004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1" name="Text 29"/>
          <p:cNvSpPr/>
          <p:nvPr/>
        </p:nvSpPr>
        <p:spPr>
          <a:xfrm>
            <a:off x="7187625" y="578185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6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8165783" y="580846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Неделя 12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165783" y="6150650"/>
            <a:ext cx="567082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Запуск: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……………………..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793790" y="7312819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Ключевые контрольные точки (milestones) помогают отслеживать прогресс и своевременно корректировать план при необходимости.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1405"/>
            <a:ext cx="843236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Ресурсы и управление рисками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58566"/>
            <a:ext cx="36865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Ключевые ресурсы проекта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93790" y="2384108"/>
            <a:ext cx="3044309" cy="2661404"/>
          </a:xfrm>
          <a:prstGeom prst="roundRect">
            <a:avLst>
              <a:gd name="adj" fmla="val 32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1005483" y="2595801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837" y="2764155"/>
            <a:ext cx="275511" cy="27551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5483" y="339185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Данные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05483" y="3894415"/>
            <a:ext cx="2620923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Датасеты, ……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21812" y="2384108"/>
            <a:ext cx="3044428" cy="2661404"/>
          </a:xfrm>
          <a:prstGeom prst="roundRect">
            <a:avLst>
              <a:gd name="adj" fmla="val 32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4233505" y="2595801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1860" y="2764155"/>
            <a:ext cx="275511" cy="27551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33505" y="3391853"/>
            <a:ext cx="262104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Программное обеспечение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4233505" y="4213265"/>
            <a:ext cx="2621042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Фреймворки, библиотеки, инструменты разработки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93790" y="5100854"/>
            <a:ext cx="6272451" cy="2032278"/>
          </a:xfrm>
          <a:prstGeom prst="roundRect">
            <a:avLst>
              <a:gd name="adj" fmla="val 421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Shape 11"/>
          <p:cNvSpPr/>
          <p:nvPr/>
        </p:nvSpPr>
        <p:spPr>
          <a:xfrm>
            <a:off x="1005483" y="5312547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837" y="5480901"/>
            <a:ext cx="275511" cy="27551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05483" y="61085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Оборудование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1005483" y="6611161"/>
            <a:ext cx="584906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Вычислительные мощности, серверы, тестовые устройства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24857" y="1674852"/>
            <a:ext cx="6566297" cy="5793343"/>
          </a:xfrm>
          <a:prstGeom prst="roundRect">
            <a:avLst>
              <a:gd name="adj" fmla="val 2537"/>
            </a:avLst>
          </a:prstGeom>
          <a:solidFill>
            <a:srgbClr val="5E4CE6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Text 15"/>
          <p:cNvSpPr/>
          <p:nvPr/>
        </p:nvSpPr>
        <p:spPr>
          <a:xfrm>
            <a:off x="7628930" y="1858566"/>
            <a:ext cx="399109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Топ-3 риска и меры снижения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7628930" y="2361128"/>
            <a:ext cx="6158151" cy="279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Технический риск (P×I = Высокий):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Недостаточная производительность алгоритма. </a:t>
            </a:r>
            <a:r>
              <a:rPr lang="en-US" sz="1600" i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Митигация: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ранее тестирование, резервные архитектурные решения.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Ресурсный риск (P×I = Средний):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Нехватка данных для обучения. </a:t>
            </a:r>
            <a:r>
              <a:rPr lang="en-US" sz="1600" i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Митигация: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расширение источников, синтетическая генерация.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Временной риск (P×I = Средний):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Задержка в ключевых этапах. </a:t>
            </a:r>
            <a:r>
              <a:rPr lang="en-US" sz="1600" i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Митигация: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буферное время, приоритизация функций.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1289"/>
            <a:ext cx="741449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Экономическое обоснование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21406"/>
            <a:ext cx="2075974" cy="20759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0216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Разовые затраты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93790" y="4401622"/>
            <a:ext cx="4211003" cy="171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Инфраструктура: закупка оборудования/лицензий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Разработка: затраты на команду и консультантов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Запуск: маркетинг, обучение пользователей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5209580" y="4002167"/>
            <a:ext cx="262223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Регулярные расходы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209580" y="4401622"/>
            <a:ext cx="4211122" cy="85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Облачные сервисы и хостинг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Поддержка и обновления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Лицензии на ПО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9625489" y="400216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Модель эффекта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625489" y="4401622"/>
            <a:ext cx="4211003" cy="85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Снижение операционных расходов на 40%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Ускорение процессов в 3 раза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ROI: окупаемость за 8–10 месяцев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793790" y="6069402"/>
            <a:ext cx="13042821" cy="1026200"/>
          </a:xfrm>
          <a:prstGeom prst="roundRect">
            <a:avLst>
              <a:gd name="adj" fmla="val 7891"/>
            </a:avLst>
          </a:prstGeom>
          <a:solidFill>
            <a:srgbClr val="C3BCF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52" y="6347294"/>
            <a:ext cx="240983" cy="1927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0297" y="6281333"/>
            <a:ext cx="1222355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Расчёт эффекта (базовый сценарий):</a:t>
            </a:r>
            <a:r>
              <a:rPr lang="en-US" sz="15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При внедрении в организации с 50 сотрудниками экономия времени составит 100 часов/месяц. При стоимости часа работы 2000₽ годовая экономия: 2,4 млн рублей.</a:t>
            </a:r>
            <a:endParaRPr lang="en-US" sz="1500" dirty="0"/>
          </a:p>
        </p:txBody>
      </p:sp>
      <p:pic>
        <p:nvPicPr>
          <p:cNvPr id="15" name="Рисунок 14" descr="Финансово-экономическое обоснование проекта: образец и пример составления  ФЕО — «Мое Дело»">
            <a:extLst>
              <a:ext uri="{FF2B5EF4-FFF2-40B4-BE49-F238E27FC236}">
                <a16:creationId xmlns:a16="http://schemas.microsoft.com/office/drawing/2014/main" id="{E8785383-D7EA-2910-328A-0030E1255D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621" t="21855" r="34533" b="10214"/>
          <a:stretch>
            <a:fillRect/>
          </a:stretch>
        </p:blipFill>
        <p:spPr>
          <a:xfrm>
            <a:off x="5250520" y="1735538"/>
            <a:ext cx="2172926" cy="1980000"/>
          </a:xfrm>
          <a:prstGeom prst="roundRect">
            <a:avLst/>
          </a:prstGeom>
        </p:spPr>
      </p:pic>
      <p:pic>
        <p:nvPicPr>
          <p:cNvPr id="16" name="Рисунок 15" descr="Финансово-экономическое обоснование проекта: образец и пример составления  ФЕО — «Мое Дело»">
            <a:extLst>
              <a:ext uri="{FF2B5EF4-FFF2-40B4-BE49-F238E27FC236}">
                <a16:creationId xmlns:a16="http://schemas.microsoft.com/office/drawing/2014/main" id="{6E4FA301-050B-1477-2497-5CF4AF0BA2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927" t="14346" b="29099"/>
          <a:stretch>
            <a:fillRect/>
          </a:stretch>
        </p:blipFill>
        <p:spPr>
          <a:xfrm>
            <a:off x="9712948" y="1721406"/>
            <a:ext cx="1988515" cy="1980000"/>
          </a:xfrm>
          <a:prstGeom prst="round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660</Words>
  <Application>Microsoft Office PowerPoint</Application>
  <PresentationFormat>Произвольный</PresentationFormat>
  <Paragraphs>152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Calibri</vt:lpstr>
      <vt:lpstr>Arial</vt:lpstr>
      <vt:lpstr>Arimo</vt:lpstr>
      <vt:lpstr>Outfit Light</vt:lpstr>
      <vt:lpstr>Aptos</vt:lpstr>
      <vt:lpstr>Outfit Extra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Алексей</cp:lastModifiedBy>
  <cp:revision>4</cp:revision>
  <dcterms:created xsi:type="dcterms:W3CDTF">2026-02-03T06:22:48Z</dcterms:created>
  <dcterms:modified xsi:type="dcterms:W3CDTF">2026-02-07T05:16:03Z</dcterms:modified>
</cp:coreProperties>
</file>